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5" r:id="rId3"/>
    <p:sldId id="266" r:id="rId4"/>
    <p:sldId id="267" r:id="rId5"/>
    <p:sldId id="268" r:id="rId6"/>
    <p:sldId id="269" r:id="rId7"/>
    <p:sldId id="271" r:id="rId8"/>
    <p:sldId id="270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970" autoAdjust="0"/>
  </p:normalViewPr>
  <p:slideViewPr>
    <p:cSldViewPr>
      <p:cViewPr varScale="1">
        <p:scale>
          <a:sx n="59" d="100"/>
          <a:sy n="59" d="100"/>
        </p:scale>
        <p:origin x="214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BCA6C-1A5E-4A52-9AC6-A2F59BF9C4F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04D3-997D-49B6-BA84-D542C35F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F24 Sub-Committees</a:t>
            </a:r>
            <a:r>
              <a:rPr lang="en-US" dirty="0"/>
              <a:t>:</a:t>
            </a:r>
          </a:p>
          <a:p>
            <a:pPr algn="l"/>
            <a:r>
              <a:rPr lang="en-US" b="0" i="0" u="none" strike="noStrike" dirty="0">
                <a:solidFill>
                  <a:srgbClr val="005DA4"/>
                </a:solidFill>
                <a:effectLst/>
                <a:latin typeface="Proxima Nova"/>
              </a:rPr>
              <a:t>F24.10 </a:t>
            </a:r>
            <a:r>
              <a:rPr lang="en-US" b="0" i="0" dirty="0">
                <a:solidFill>
                  <a:srgbClr val="232F3A"/>
                </a:solidFill>
                <a:effectLst/>
                <a:latin typeface="Proxima Nova"/>
              </a:rPr>
              <a:t>Test Methods and Component Parts</a:t>
            </a:r>
          </a:p>
          <a:p>
            <a:pPr algn="l"/>
            <a:r>
              <a:rPr lang="en-US" b="0" i="0" u="none" strike="noStrike" dirty="0">
                <a:solidFill>
                  <a:srgbClr val="005DA4"/>
                </a:solidFill>
                <a:effectLst/>
                <a:latin typeface="Proxima Nova"/>
              </a:rPr>
              <a:t>F24.20 </a:t>
            </a:r>
            <a:r>
              <a:rPr lang="en-US" b="0" i="0" dirty="0">
                <a:solidFill>
                  <a:srgbClr val="232F3A"/>
                </a:solidFill>
                <a:effectLst/>
                <a:latin typeface="Proxima Nova"/>
              </a:rPr>
              <a:t>Specifications and Terminology</a:t>
            </a:r>
          </a:p>
          <a:p>
            <a:pPr algn="l"/>
            <a:r>
              <a:rPr lang="en-US" b="0" i="0" u="none" strike="noStrike" dirty="0">
                <a:solidFill>
                  <a:srgbClr val="005DA4"/>
                </a:solidFill>
                <a:effectLst/>
                <a:latin typeface="Proxima Nova"/>
              </a:rPr>
              <a:t>F24.24 </a:t>
            </a:r>
            <a:r>
              <a:rPr lang="en-US" b="0" i="0" dirty="0">
                <a:solidFill>
                  <a:srgbClr val="232F3A"/>
                </a:solidFill>
                <a:effectLst/>
                <a:latin typeface="Proxima Nova"/>
              </a:rPr>
              <a:t>Design, Manufacture, Installation and commissioning</a:t>
            </a:r>
          </a:p>
          <a:p>
            <a:pPr algn="l"/>
            <a:r>
              <a:rPr lang="en-US" b="0" i="0" u="none" strike="noStrike" dirty="0">
                <a:solidFill>
                  <a:srgbClr val="005DA4"/>
                </a:solidFill>
                <a:effectLst/>
                <a:latin typeface="Proxima Nova"/>
              </a:rPr>
              <a:t>F24.30 </a:t>
            </a:r>
            <a:r>
              <a:rPr lang="en-US" b="0" i="0" dirty="0">
                <a:solidFill>
                  <a:srgbClr val="232F3A"/>
                </a:solidFill>
                <a:effectLst/>
                <a:latin typeface="Proxima Nova"/>
              </a:rPr>
              <a:t>Maintenance and Inspection</a:t>
            </a:r>
          </a:p>
          <a:p>
            <a:pPr algn="l"/>
            <a:r>
              <a:rPr lang="en-US" b="0" i="0" u="none" strike="noStrike" dirty="0">
                <a:solidFill>
                  <a:srgbClr val="005DA4"/>
                </a:solidFill>
                <a:effectLst/>
                <a:latin typeface="Proxima Nova"/>
              </a:rPr>
              <a:t>F24.40 </a:t>
            </a:r>
            <a:r>
              <a:rPr lang="en-US" b="0" i="0" dirty="0">
                <a:solidFill>
                  <a:srgbClr val="232F3A"/>
                </a:solidFill>
                <a:effectLst/>
                <a:latin typeface="Proxima Nova"/>
              </a:rPr>
              <a:t>Operation</a:t>
            </a:r>
          </a:p>
          <a:p>
            <a:pPr algn="l"/>
            <a:r>
              <a:rPr lang="en-US" b="0" i="0" u="none" strike="noStrike" dirty="0">
                <a:solidFill>
                  <a:srgbClr val="005DA4"/>
                </a:solidFill>
                <a:effectLst/>
                <a:latin typeface="Proxima Nova"/>
              </a:rPr>
              <a:t>F24.60 </a:t>
            </a:r>
            <a:r>
              <a:rPr lang="en-US" b="0" i="0" dirty="0">
                <a:solidFill>
                  <a:srgbClr val="232F3A"/>
                </a:solidFill>
                <a:effectLst/>
                <a:latin typeface="Proxima Nova"/>
              </a:rPr>
              <a:t>Special Rides/Attractions</a:t>
            </a:r>
          </a:p>
          <a:p>
            <a:pPr algn="l"/>
            <a:r>
              <a:rPr lang="en-US" b="0" i="0" u="none" strike="noStrike" dirty="0">
                <a:solidFill>
                  <a:srgbClr val="005DA4"/>
                </a:solidFill>
                <a:effectLst/>
                <a:latin typeface="Proxima Nova"/>
              </a:rPr>
              <a:t>F24.61 </a:t>
            </a:r>
            <a:r>
              <a:rPr lang="en-US" b="0" i="0" dirty="0">
                <a:solidFill>
                  <a:srgbClr val="232F3A"/>
                </a:solidFill>
                <a:effectLst/>
                <a:latin typeface="Proxima Nova"/>
              </a:rPr>
              <a:t>Adventure Attractions</a:t>
            </a:r>
          </a:p>
          <a:p>
            <a:pPr algn="l"/>
            <a:r>
              <a:rPr lang="en-US" b="0" i="0" u="none" strike="noStrike" dirty="0">
                <a:solidFill>
                  <a:srgbClr val="005DA4"/>
                </a:solidFill>
                <a:effectLst/>
                <a:latin typeface="Proxima Nova"/>
              </a:rPr>
              <a:t>F24.65 </a:t>
            </a:r>
            <a:r>
              <a:rPr lang="en-US" b="0" i="0" dirty="0">
                <a:solidFill>
                  <a:srgbClr val="232F3A"/>
                </a:solidFill>
                <a:effectLst/>
                <a:latin typeface="Proxima Nova"/>
              </a:rPr>
              <a:t>Parasailing</a:t>
            </a:r>
          </a:p>
          <a:p>
            <a:pPr algn="l"/>
            <a:r>
              <a:rPr lang="en-US" b="0" i="0" u="none" strike="noStrike" dirty="0">
                <a:solidFill>
                  <a:srgbClr val="005DA4"/>
                </a:solidFill>
                <a:effectLst/>
                <a:latin typeface="Proxima Nova"/>
              </a:rPr>
              <a:t>F24.70 </a:t>
            </a:r>
            <a:r>
              <a:rPr lang="en-US" b="0" i="0" dirty="0">
                <a:solidFill>
                  <a:srgbClr val="232F3A"/>
                </a:solidFill>
                <a:effectLst/>
                <a:latin typeface="Proxima Nova"/>
              </a:rPr>
              <a:t>Water Related Amusement Rides and Devices</a:t>
            </a:r>
          </a:p>
          <a:p>
            <a:pPr algn="l"/>
            <a:r>
              <a:rPr lang="en-US" b="0" i="0" u="none" strike="noStrike" dirty="0">
                <a:solidFill>
                  <a:srgbClr val="005DA4"/>
                </a:solidFill>
                <a:effectLst/>
                <a:latin typeface="Proxima Nova"/>
              </a:rPr>
              <a:t>F24.80 </a:t>
            </a:r>
            <a:r>
              <a:rPr lang="en-US" b="0" i="0" dirty="0">
                <a:solidFill>
                  <a:srgbClr val="232F3A"/>
                </a:solidFill>
                <a:effectLst/>
                <a:latin typeface="Proxima Nova"/>
              </a:rPr>
              <a:t>Harmonization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******All committees must be balanced meaning the number of producers can never outweigh the number of users, general interest, and consumers combined.******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504D3-997D-49B6-BA84-D542C35FB3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504D3-997D-49B6-BA84-D542C35FB3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7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055D-7DB5-4D17-BDB5-BC3936DF163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6B90-7975-45A1-AFB8-5D602A11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4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055D-7DB5-4D17-BDB5-BC3936DF163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6B90-7975-45A1-AFB8-5D602A11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9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055D-7DB5-4D17-BDB5-BC3936DF163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6B90-7975-45A1-AFB8-5D602A11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0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055D-7DB5-4D17-BDB5-BC3936DF163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6B90-7975-45A1-AFB8-5D602A11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4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055D-7DB5-4D17-BDB5-BC3936DF163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6B90-7975-45A1-AFB8-5D602A11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1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055D-7DB5-4D17-BDB5-BC3936DF163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6B90-7975-45A1-AFB8-5D602A11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0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055D-7DB5-4D17-BDB5-BC3936DF163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6B90-7975-45A1-AFB8-5D602A11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5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055D-7DB5-4D17-BDB5-BC3936DF163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6B90-7975-45A1-AFB8-5D602A11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2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055D-7DB5-4D17-BDB5-BC3936DF163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6B90-7975-45A1-AFB8-5D602A11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3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055D-7DB5-4D17-BDB5-BC3936DF163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6B90-7975-45A1-AFB8-5D602A11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9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055D-7DB5-4D17-BDB5-BC3936DF163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6B90-7975-45A1-AFB8-5D602A11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8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2055D-7DB5-4D17-BDB5-BC3936DF163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A6B90-7975-45A1-AFB8-5D602A11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7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367"/>
            <a:ext cx="8229600" cy="19043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to become a member of  </a:t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ASTM International F24 Committee on Amusement Rides and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3" y="3581400"/>
            <a:ext cx="82296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Please follow this step-by-step guide to become an ASTM member.</a:t>
            </a:r>
          </a:p>
          <a:p>
            <a:pPr marL="0" indent="0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900" y="76200"/>
            <a:ext cx="8966200" cy="6343650"/>
            <a:chOff x="88900" y="76200"/>
            <a:chExt cx="8966200" cy="6343650"/>
          </a:xfrm>
        </p:grpSpPr>
        <p:sp>
          <p:nvSpPr>
            <p:cNvPr id="4" name="Rectangle 3"/>
            <p:cNvSpPr/>
            <p:nvPr/>
          </p:nvSpPr>
          <p:spPr>
            <a:xfrm rot="5400000" flipV="1">
              <a:off x="-63500" y="239713"/>
              <a:ext cx="368300" cy="63500"/>
            </a:xfrm>
            <a:prstGeom prst="rect">
              <a:avLst/>
            </a:prstGeom>
            <a:solidFill>
              <a:srgbClr val="4A45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7581900" y="6356350"/>
              <a:ext cx="1257300" cy="6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457200" y="6354763"/>
              <a:ext cx="558800" cy="650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88900" y="76200"/>
              <a:ext cx="368300" cy="635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139700"/>
              <a:ext cx="8839200" cy="6216650"/>
            </a:xfrm>
            <a:prstGeom prst="rect">
              <a:avLst/>
            </a:prstGeom>
            <a:noFill/>
            <a:ln w="3175" cap="flat" cmpd="sng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00" y="76200"/>
              <a:ext cx="8966200" cy="6343650"/>
            </a:xfrm>
            <a:prstGeom prst="rect">
              <a:avLst/>
            </a:prstGeom>
            <a:noFill/>
            <a:ln w="3175" cap="flat" cmpd="sng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DA7DBB40-65E5-47D5-9070-028EDD9C2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4" y="533329"/>
            <a:ext cx="3352523" cy="66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97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11" y="1524000"/>
            <a:ext cx="8229600" cy="2514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you have any problems during this process, please contact our customer service department at 610-832-9555.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Questions specific to F24 – Katerina Koperna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kkoperna@astm.org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 You!</a:t>
            </a:r>
          </a:p>
          <a:p>
            <a:pPr marL="0" indent="0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900" y="76200"/>
            <a:ext cx="8966200" cy="6343650"/>
            <a:chOff x="88900" y="76200"/>
            <a:chExt cx="8966200" cy="6343650"/>
          </a:xfrm>
        </p:grpSpPr>
        <p:sp>
          <p:nvSpPr>
            <p:cNvPr id="4" name="Rectangle 3"/>
            <p:cNvSpPr/>
            <p:nvPr/>
          </p:nvSpPr>
          <p:spPr>
            <a:xfrm rot="5400000" flipV="1">
              <a:off x="-63500" y="239713"/>
              <a:ext cx="368300" cy="63500"/>
            </a:xfrm>
            <a:prstGeom prst="rect">
              <a:avLst/>
            </a:prstGeom>
            <a:solidFill>
              <a:srgbClr val="4A45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7581900" y="6356350"/>
              <a:ext cx="1257300" cy="6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457200" y="6354763"/>
              <a:ext cx="558800" cy="650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88900" y="76200"/>
              <a:ext cx="368300" cy="635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139700"/>
              <a:ext cx="8839200" cy="6216650"/>
            </a:xfrm>
            <a:prstGeom prst="rect">
              <a:avLst/>
            </a:prstGeom>
            <a:noFill/>
            <a:ln w="3175" cap="flat" cmpd="sng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00" y="76200"/>
              <a:ext cx="8966200" cy="6343650"/>
            </a:xfrm>
            <a:prstGeom prst="rect">
              <a:avLst/>
            </a:prstGeom>
            <a:noFill/>
            <a:ln w="3175" cap="flat" cmpd="sng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110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11" y="381000"/>
            <a:ext cx="8229600" cy="83978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 to www.astm.org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8900" y="76200"/>
            <a:ext cx="8966200" cy="6343650"/>
            <a:chOff x="88900" y="76200"/>
            <a:chExt cx="8966200" cy="6343650"/>
          </a:xfrm>
        </p:grpSpPr>
        <p:sp>
          <p:nvSpPr>
            <p:cNvPr id="4" name="Rectangle 3"/>
            <p:cNvSpPr/>
            <p:nvPr/>
          </p:nvSpPr>
          <p:spPr>
            <a:xfrm rot="5400000" flipV="1">
              <a:off x="-63500" y="239713"/>
              <a:ext cx="368300" cy="63500"/>
            </a:xfrm>
            <a:prstGeom prst="rect">
              <a:avLst/>
            </a:prstGeom>
            <a:solidFill>
              <a:srgbClr val="4A45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7581900" y="6356350"/>
              <a:ext cx="1257300" cy="6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457200" y="6354763"/>
              <a:ext cx="558800" cy="650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88900" y="76200"/>
              <a:ext cx="368300" cy="635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139700"/>
              <a:ext cx="8839200" cy="6216650"/>
            </a:xfrm>
            <a:prstGeom prst="rect">
              <a:avLst/>
            </a:prstGeom>
            <a:noFill/>
            <a:ln w="3175" cap="flat" cmpd="sng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00" y="76200"/>
              <a:ext cx="8966200" cy="6343650"/>
            </a:xfrm>
            <a:prstGeom prst="rect">
              <a:avLst/>
            </a:prstGeom>
            <a:noFill/>
            <a:ln w="3175" cap="flat" cmpd="sng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5587E87-1C62-49D0-B596-716F3AEA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11" y="1371600"/>
            <a:ext cx="7696200" cy="43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9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83" y="455613"/>
            <a:ext cx="82296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Click on “Get Involved” and then select “Membership”.</a:t>
            </a:r>
          </a:p>
          <a:p>
            <a:pPr marL="0" indent="0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900" y="76200"/>
            <a:ext cx="8966200" cy="6343650"/>
            <a:chOff x="88900" y="76200"/>
            <a:chExt cx="8966200" cy="6343650"/>
          </a:xfrm>
        </p:grpSpPr>
        <p:sp>
          <p:nvSpPr>
            <p:cNvPr id="4" name="Rectangle 3"/>
            <p:cNvSpPr/>
            <p:nvPr/>
          </p:nvSpPr>
          <p:spPr>
            <a:xfrm rot="5400000" flipV="1">
              <a:off x="-63500" y="239713"/>
              <a:ext cx="368300" cy="63500"/>
            </a:xfrm>
            <a:prstGeom prst="rect">
              <a:avLst/>
            </a:prstGeom>
            <a:solidFill>
              <a:srgbClr val="4A45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7581900" y="6356350"/>
              <a:ext cx="1257300" cy="6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457200" y="6354763"/>
              <a:ext cx="558800" cy="650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88900" y="76200"/>
              <a:ext cx="368300" cy="635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139700"/>
              <a:ext cx="8839200" cy="6216650"/>
            </a:xfrm>
            <a:prstGeom prst="rect">
              <a:avLst/>
            </a:prstGeom>
            <a:noFill/>
            <a:ln w="3175" cap="flat" cmpd="sng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00" y="76200"/>
              <a:ext cx="8966200" cy="6343650"/>
            </a:xfrm>
            <a:prstGeom prst="rect">
              <a:avLst/>
            </a:prstGeom>
            <a:noFill/>
            <a:ln w="3175" cap="flat" cmpd="sng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518FA46-D7B0-4392-A06B-464E85090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36" y="1284587"/>
            <a:ext cx="7958667" cy="4476750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 rot="16200000">
            <a:off x="2643332" y="2094260"/>
            <a:ext cx="720436" cy="2159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0800000">
            <a:off x="1752600" y="3248025"/>
            <a:ext cx="720436" cy="2159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9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02" y="381000"/>
            <a:ext cx="82296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Click on “Join Now”.</a:t>
            </a:r>
          </a:p>
          <a:p>
            <a:pPr marL="0" indent="0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900" y="76200"/>
            <a:ext cx="8966200" cy="6343650"/>
            <a:chOff x="88900" y="76200"/>
            <a:chExt cx="8966200" cy="6343650"/>
          </a:xfrm>
        </p:grpSpPr>
        <p:sp>
          <p:nvSpPr>
            <p:cNvPr id="4" name="Rectangle 3"/>
            <p:cNvSpPr/>
            <p:nvPr/>
          </p:nvSpPr>
          <p:spPr>
            <a:xfrm rot="5400000" flipV="1">
              <a:off x="-63500" y="239713"/>
              <a:ext cx="368300" cy="63500"/>
            </a:xfrm>
            <a:prstGeom prst="rect">
              <a:avLst/>
            </a:prstGeom>
            <a:solidFill>
              <a:srgbClr val="4A45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7581900" y="6356350"/>
              <a:ext cx="1257300" cy="6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457200" y="6354763"/>
              <a:ext cx="558800" cy="650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88900" y="76200"/>
              <a:ext cx="368300" cy="635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139700"/>
              <a:ext cx="8839200" cy="6216650"/>
            </a:xfrm>
            <a:prstGeom prst="rect">
              <a:avLst/>
            </a:prstGeom>
            <a:noFill/>
            <a:ln w="3175" cap="flat" cmpd="sng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00" y="76200"/>
              <a:ext cx="8966200" cy="6343650"/>
            </a:xfrm>
            <a:prstGeom prst="rect">
              <a:avLst/>
            </a:prstGeom>
            <a:noFill/>
            <a:ln w="3175" cap="flat" cmpd="sng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62071DC-BFC7-5653-BDEC-B6B1229A9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02" y="1308100"/>
            <a:ext cx="8308930" cy="3937684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 rot="10800000">
            <a:off x="1600200" y="4038600"/>
            <a:ext cx="720436" cy="2159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9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455613"/>
            <a:ext cx="8229600" cy="685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 can select the type of membership you prefer. Most ASTM members are participating members.</a:t>
            </a:r>
          </a:p>
          <a:p>
            <a:pPr marL="0" indent="0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900" y="76200"/>
            <a:ext cx="8966200" cy="6343650"/>
            <a:chOff x="88900" y="76200"/>
            <a:chExt cx="8966200" cy="6343650"/>
          </a:xfrm>
        </p:grpSpPr>
        <p:sp>
          <p:nvSpPr>
            <p:cNvPr id="4" name="Rectangle 3"/>
            <p:cNvSpPr/>
            <p:nvPr/>
          </p:nvSpPr>
          <p:spPr>
            <a:xfrm rot="5400000" flipV="1">
              <a:off x="-63500" y="239713"/>
              <a:ext cx="368300" cy="63500"/>
            </a:xfrm>
            <a:prstGeom prst="rect">
              <a:avLst/>
            </a:prstGeom>
            <a:solidFill>
              <a:srgbClr val="4A45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7581900" y="6356350"/>
              <a:ext cx="1257300" cy="6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457200" y="6354763"/>
              <a:ext cx="558800" cy="650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88900" y="76200"/>
              <a:ext cx="368300" cy="635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139700"/>
              <a:ext cx="8839200" cy="6216650"/>
            </a:xfrm>
            <a:prstGeom prst="rect">
              <a:avLst/>
            </a:prstGeom>
            <a:noFill/>
            <a:ln w="3175" cap="flat" cmpd="sng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00" y="76200"/>
              <a:ext cx="8966200" cy="6343650"/>
            </a:xfrm>
            <a:prstGeom prst="rect">
              <a:avLst/>
            </a:prstGeom>
            <a:noFill/>
            <a:ln w="3175" cap="flat" cmpd="sng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376CB1A-7118-48D6-FE20-258E20E4F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2417"/>
            <a:ext cx="8229600" cy="4140608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 rot="10800000">
            <a:off x="1752600" y="5029200"/>
            <a:ext cx="720436" cy="2159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9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455613"/>
            <a:ext cx="8229600" cy="8507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From this page just fill in all your personal/business details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900" y="76200"/>
            <a:ext cx="8966200" cy="6343650"/>
            <a:chOff x="88900" y="76200"/>
            <a:chExt cx="8966200" cy="6343650"/>
          </a:xfrm>
        </p:grpSpPr>
        <p:sp>
          <p:nvSpPr>
            <p:cNvPr id="4" name="Rectangle 3"/>
            <p:cNvSpPr/>
            <p:nvPr/>
          </p:nvSpPr>
          <p:spPr>
            <a:xfrm rot="5400000" flipV="1">
              <a:off x="-63500" y="239713"/>
              <a:ext cx="368300" cy="63500"/>
            </a:xfrm>
            <a:prstGeom prst="rect">
              <a:avLst/>
            </a:prstGeom>
            <a:solidFill>
              <a:srgbClr val="4A45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7581900" y="6356350"/>
              <a:ext cx="1257300" cy="6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457200" y="6354763"/>
              <a:ext cx="558800" cy="650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88900" y="76200"/>
              <a:ext cx="368300" cy="635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139700"/>
              <a:ext cx="8839200" cy="6216650"/>
            </a:xfrm>
            <a:prstGeom prst="rect">
              <a:avLst/>
            </a:prstGeom>
            <a:noFill/>
            <a:ln w="3175" cap="flat" cmpd="sng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00" y="76200"/>
              <a:ext cx="8966200" cy="6343650"/>
            </a:xfrm>
            <a:prstGeom prst="rect">
              <a:avLst/>
            </a:prstGeom>
            <a:noFill/>
            <a:ln w="3175" cap="flat" cmpd="sng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6002FBD-2048-4640-9550-4EA45EE01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7" t="11481" r="9167" b="5339"/>
          <a:stretch/>
        </p:blipFill>
        <p:spPr>
          <a:xfrm>
            <a:off x="838200" y="1447800"/>
            <a:ext cx="7467600" cy="4278313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 rot="16200000">
            <a:off x="1500332" y="1905972"/>
            <a:ext cx="720436" cy="2159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99429" y="3516525"/>
            <a:ext cx="6786418" cy="2273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9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194" y="260350"/>
            <a:ext cx="8229600" cy="92788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Select F24 and any sub-committees you’re interested in (keep in mind you can add/remove subs at any time once you’re a member). And then select what type of company you’re representing.</a:t>
            </a:r>
          </a:p>
          <a:p>
            <a:pPr marL="0" indent="0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900" y="76200"/>
            <a:ext cx="8966200" cy="6343650"/>
            <a:chOff x="88900" y="76200"/>
            <a:chExt cx="8966200" cy="6343650"/>
          </a:xfrm>
        </p:grpSpPr>
        <p:sp>
          <p:nvSpPr>
            <p:cNvPr id="4" name="Rectangle 3"/>
            <p:cNvSpPr/>
            <p:nvPr/>
          </p:nvSpPr>
          <p:spPr>
            <a:xfrm rot="5400000" flipV="1">
              <a:off x="-63500" y="239713"/>
              <a:ext cx="368300" cy="63500"/>
            </a:xfrm>
            <a:prstGeom prst="rect">
              <a:avLst/>
            </a:prstGeom>
            <a:solidFill>
              <a:srgbClr val="4A45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7581900" y="6356350"/>
              <a:ext cx="1257300" cy="6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457200" y="6354763"/>
              <a:ext cx="558800" cy="650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88900" y="76200"/>
              <a:ext cx="368300" cy="635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139700"/>
              <a:ext cx="8839200" cy="6216650"/>
            </a:xfrm>
            <a:prstGeom prst="rect">
              <a:avLst/>
            </a:prstGeom>
            <a:noFill/>
            <a:ln w="3175" cap="flat" cmpd="sng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00" y="76200"/>
              <a:ext cx="8966200" cy="6343650"/>
            </a:xfrm>
            <a:prstGeom prst="rect">
              <a:avLst/>
            </a:prstGeom>
            <a:noFill/>
            <a:ln w="3175" cap="flat" cmpd="sng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061ACAF-B744-485D-8C4E-D075BCB0C2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12823" r="15833" b="27531"/>
          <a:stretch/>
        </p:blipFill>
        <p:spPr>
          <a:xfrm>
            <a:off x="376382" y="1132182"/>
            <a:ext cx="8550065" cy="4147352"/>
          </a:xfrm>
          <a:prstGeom prst="rect">
            <a:avLst/>
          </a:prstGeom>
        </p:spPr>
      </p:pic>
      <p:sp>
        <p:nvSpPr>
          <p:cNvPr id="13" name="Left Arrow 14">
            <a:extLst>
              <a:ext uri="{FF2B5EF4-FFF2-40B4-BE49-F238E27FC236}">
                <a16:creationId xmlns:a16="http://schemas.microsoft.com/office/drawing/2014/main" id="{39FDDACC-8BDA-473C-B440-7240CCDA47E1}"/>
              </a:ext>
            </a:extLst>
          </p:cNvPr>
          <p:cNvSpPr/>
          <p:nvPr/>
        </p:nvSpPr>
        <p:spPr>
          <a:xfrm rot="10800000">
            <a:off x="13526" y="1594762"/>
            <a:ext cx="519047" cy="15554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27C1B-E1C6-4B43-A77B-45E48653FD83}"/>
              </a:ext>
            </a:extLst>
          </p:cNvPr>
          <p:cNvSpPr/>
          <p:nvPr/>
        </p:nvSpPr>
        <p:spPr>
          <a:xfrm>
            <a:off x="376381" y="2895600"/>
            <a:ext cx="8495813" cy="23458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14">
            <a:extLst>
              <a:ext uri="{FF2B5EF4-FFF2-40B4-BE49-F238E27FC236}">
                <a16:creationId xmlns:a16="http://schemas.microsoft.com/office/drawing/2014/main" id="{8BD3BB52-CAEB-4BA5-BAF1-BEEB530FB0D6}"/>
              </a:ext>
            </a:extLst>
          </p:cNvPr>
          <p:cNvSpPr/>
          <p:nvPr/>
        </p:nvSpPr>
        <p:spPr>
          <a:xfrm rot="10800000">
            <a:off x="0" y="2102944"/>
            <a:ext cx="519047" cy="15554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F83D80-2FD2-4CCD-87B1-61D30C4E45CD}"/>
              </a:ext>
            </a:extLst>
          </p:cNvPr>
          <p:cNvSpPr/>
          <p:nvPr/>
        </p:nvSpPr>
        <p:spPr>
          <a:xfrm>
            <a:off x="532573" y="5433430"/>
            <a:ext cx="7753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******It is important that you fill this in accurately as this is how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committee will classify you.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204F45-624A-4C82-8036-23AABC586065}"/>
              </a:ext>
            </a:extLst>
          </p:cNvPr>
          <p:cNvSpPr txBox="1"/>
          <p:nvPr/>
        </p:nvSpPr>
        <p:spPr>
          <a:xfrm>
            <a:off x="2362200" y="1578467"/>
            <a:ext cx="33528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F24 on Amusement Rides and Devices      </a:t>
            </a:r>
            <a:r>
              <a:rPr lang="en-US" sz="1400" b="1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B042C2-7ABB-4245-AEBF-80AAC42040EA}"/>
              </a:ext>
            </a:extLst>
          </p:cNvPr>
          <p:cNvSpPr txBox="1"/>
          <p:nvPr/>
        </p:nvSpPr>
        <p:spPr>
          <a:xfrm>
            <a:off x="2362200" y="2059773"/>
            <a:ext cx="4953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F24.24 Design, Manufacture, Installation and commissioning      </a:t>
            </a:r>
            <a:r>
              <a:rPr lang="en-US" sz="140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4698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271463"/>
            <a:ext cx="8229600" cy="414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Please fill-in additional information about yourself.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900" y="76200"/>
            <a:ext cx="8966200" cy="6343650"/>
            <a:chOff x="88900" y="76200"/>
            <a:chExt cx="8966200" cy="6343650"/>
          </a:xfrm>
        </p:grpSpPr>
        <p:sp>
          <p:nvSpPr>
            <p:cNvPr id="4" name="Rectangle 3"/>
            <p:cNvSpPr/>
            <p:nvPr/>
          </p:nvSpPr>
          <p:spPr>
            <a:xfrm rot="5400000" flipV="1">
              <a:off x="-63500" y="239713"/>
              <a:ext cx="368300" cy="63500"/>
            </a:xfrm>
            <a:prstGeom prst="rect">
              <a:avLst/>
            </a:prstGeom>
            <a:solidFill>
              <a:srgbClr val="4A45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7581900" y="6356350"/>
              <a:ext cx="1257300" cy="6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457200" y="6354763"/>
              <a:ext cx="558800" cy="650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88900" y="76200"/>
              <a:ext cx="368300" cy="635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139700"/>
              <a:ext cx="8839200" cy="6216650"/>
            </a:xfrm>
            <a:prstGeom prst="rect">
              <a:avLst/>
            </a:prstGeom>
            <a:noFill/>
            <a:ln w="3175" cap="flat" cmpd="sng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00" y="76200"/>
              <a:ext cx="8966200" cy="6343650"/>
            </a:xfrm>
            <a:prstGeom prst="rect">
              <a:avLst/>
            </a:prstGeom>
            <a:noFill/>
            <a:ln w="3175" cap="flat" cmpd="sng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0FBD3A6-065C-4032-BCDB-BCE28C8881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6" t="11481" r="10833" b="9784"/>
          <a:stretch/>
        </p:blipFill>
        <p:spPr>
          <a:xfrm>
            <a:off x="374098" y="955991"/>
            <a:ext cx="8465102" cy="4998722"/>
          </a:xfrm>
          <a:prstGeom prst="rect">
            <a:avLst/>
          </a:prstGeom>
        </p:spPr>
      </p:pic>
      <p:sp>
        <p:nvSpPr>
          <p:cNvPr id="15" name="Left Arrow 14">
            <a:extLst>
              <a:ext uri="{FF2B5EF4-FFF2-40B4-BE49-F238E27FC236}">
                <a16:creationId xmlns:a16="http://schemas.microsoft.com/office/drawing/2014/main" id="{8B14AB67-70E3-4083-95C3-2434F7B4F65A}"/>
              </a:ext>
            </a:extLst>
          </p:cNvPr>
          <p:cNvSpPr/>
          <p:nvPr/>
        </p:nvSpPr>
        <p:spPr>
          <a:xfrm rot="5400000">
            <a:off x="5152250" y="1858150"/>
            <a:ext cx="519047" cy="15554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Left Arrow 14">
            <a:extLst>
              <a:ext uri="{FF2B5EF4-FFF2-40B4-BE49-F238E27FC236}">
                <a16:creationId xmlns:a16="http://schemas.microsoft.com/office/drawing/2014/main" id="{61BB22F4-BE97-4A28-9DDD-A6D83EEF033C}"/>
              </a:ext>
            </a:extLst>
          </p:cNvPr>
          <p:cNvSpPr/>
          <p:nvPr/>
        </p:nvSpPr>
        <p:spPr>
          <a:xfrm rot="10624906">
            <a:off x="67385" y="2921408"/>
            <a:ext cx="519047" cy="15554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Left Arrow 14">
            <a:extLst>
              <a:ext uri="{FF2B5EF4-FFF2-40B4-BE49-F238E27FC236}">
                <a16:creationId xmlns:a16="http://schemas.microsoft.com/office/drawing/2014/main" id="{4C242E97-7464-48BB-B09D-6404BA5D8F1A}"/>
              </a:ext>
            </a:extLst>
          </p:cNvPr>
          <p:cNvSpPr/>
          <p:nvPr/>
        </p:nvSpPr>
        <p:spPr>
          <a:xfrm rot="10624906">
            <a:off x="-50450" y="4353731"/>
            <a:ext cx="519047" cy="15554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AE5865-713A-4811-92EB-8ABE35487F86}"/>
              </a:ext>
            </a:extLst>
          </p:cNvPr>
          <p:cNvSpPr/>
          <p:nvPr/>
        </p:nvSpPr>
        <p:spPr>
          <a:xfrm>
            <a:off x="762000" y="5986046"/>
            <a:ext cx="7753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F24 standards are in volume 15.07</a:t>
            </a:r>
          </a:p>
        </p:txBody>
      </p:sp>
    </p:spTree>
    <p:extLst>
      <p:ext uri="{BB962C8B-B14F-4D97-AF65-F5344CB8AC3E}">
        <p14:creationId xmlns:p14="http://schemas.microsoft.com/office/powerpoint/2010/main" val="226219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74183"/>
            <a:ext cx="8229600" cy="755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Complete your membership application by reviewing all the information you submitted and checking out.</a:t>
            </a:r>
          </a:p>
          <a:p>
            <a:pPr marL="0" indent="0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900" y="76200"/>
            <a:ext cx="8966200" cy="6343650"/>
            <a:chOff x="88900" y="76200"/>
            <a:chExt cx="8966200" cy="6343650"/>
          </a:xfrm>
        </p:grpSpPr>
        <p:sp>
          <p:nvSpPr>
            <p:cNvPr id="4" name="Rectangle 3"/>
            <p:cNvSpPr/>
            <p:nvPr/>
          </p:nvSpPr>
          <p:spPr>
            <a:xfrm rot="5400000" flipV="1">
              <a:off x="-63500" y="239713"/>
              <a:ext cx="368300" cy="63500"/>
            </a:xfrm>
            <a:prstGeom prst="rect">
              <a:avLst/>
            </a:prstGeom>
            <a:solidFill>
              <a:srgbClr val="4A45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7581900" y="6356350"/>
              <a:ext cx="1257300" cy="6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457200" y="6354763"/>
              <a:ext cx="558800" cy="650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88900" y="76200"/>
              <a:ext cx="368300" cy="635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139700"/>
              <a:ext cx="8839200" cy="6216650"/>
            </a:xfrm>
            <a:prstGeom prst="rect">
              <a:avLst/>
            </a:prstGeom>
            <a:noFill/>
            <a:ln w="3175" cap="flat" cmpd="sng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00" y="76200"/>
              <a:ext cx="8966200" cy="6343650"/>
            </a:xfrm>
            <a:prstGeom prst="rect">
              <a:avLst/>
            </a:prstGeom>
            <a:noFill/>
            <a:ln w="3175" cap="flat" cmpd="sng">
              <a:solidFill>
                <a:schemeClr val="tx2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0C7681E-74F5-41E3-83D0-67FAB8B09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 t="11482" r="11667" b="30741"/>
          <a:stretch/>
        </p:blipFill>
        <p:spPr>
          <a:xfrm>
            <a:off x="1016000" y="914400"/>
            <a:ext cx="7061200" cy="2971800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 rot="18773833">
            <a:off x="7279260" y="1617617"/>
            <a:ext cx="720436" cy="2159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C12E51-6DD4-40E3-92D6-979528B8B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6" t="12716" r="15833" b="30741"/>
          <a:stretch/>
        </p:blipFill>
        <p:spPr>
          <a:xfrm>
            <a:off x="1320800" y="3970338"/>
            <a:ext cx="6400800" cy="2908300"/>
          </a:xfrm>
          <a:prstGeom prst="rect">
            <a:avLst/>
          </a:prstGeom>
        </p:spPr>
      </p:pic>
      <p:sp>
        <p:nvSpPr>
          <p:cNvPr id="16" name="Left Arrow 13">
            <a:extLst>
              <a:ext uri="{FF2B5EF4-FFF2-40B4-BE49-F238E27FC236}">
                <a16:creationId xmlns:a16="http://schemas.microsoft.com/office/drawing/2014/main" id="{2CF3DDED-BC9A-4D07-B439-12C167B09AFD}"/>
              </a:ext>
            </a:extLst>
          </p:cNvPr>
          <p:cNvSpPr/>
          <p:nvPr/>
        </p:nvSpPr>
        <p:spPr>
          <a:xfrm rot="18773833">
            <a:off x="5145659" y="6050031"/>
            <a:ext cx="720436" cy="2159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05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288</Words>
  <Application>Microsoft Office PowerPoint</Application>
  <PresentationFormat>On-screen Show (4:3)</PresentationFormat>
  <Paragraphs>35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Proxima Nova</vt:lpstr>
      <vt:lpstr>Times New Roman</vt:lpstr>
      <vt:lpstr>Office Theme</vt:lpstr>
      <vt:lpstr>How to become a member of   ASTM International F24 Committee on Amusement Rides and Devices</vt:lpstr>
      <vt:lpstr>Go to www.astm.org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Joining ASTM International</dc:title>
  <dc:creator>Straiton, Kristy</dc:creator>
  <cp:lastModifiedBy>Koperna, Katerina</cp:lastModifiedBy>
  <cp:revision>21</cp:revision>
  <dcterms:created xsi:type="dcterms:W3CDTF">2012-10-10T14:24:44Z</dcterms:created>
  <dcterms:modified xsi:type="dcterms:W3CDTF">2023-10-10T18:14:04Z</dcterms:modified>
</cp:coreProperties>
</file>